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30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junio</a:t>
            </a:r>
            <a:r>
              <a:rPr lang="en-US" altLang="es-EC" sz="2800" dirty="0" smtClean="0">
                <a:solidFill>
                  <a:schemeClr val="bg1"/>
                </a:solidFill>
                <a:latin typeface="GOTHAM-LIGHT" pitchFamily="2" charset="0"/>
              </a:rPr>
              <a:t> </a:t>
            </a:r>
            <a:r>
              <a:rPr lang="en-US" altLang="es-EC" sz="2800" dirty="0" smtClean="0">
                <a:solidFill>
                  <a:schemeClr val="bg1"/>
                </a:solidFill>
                <a:latin typeface="GOTHAM-LIGHT" pitchFamily="2" charset="0"/>
              </a:rPr>
              <a:t>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30 </a:t>
            </a:r>
            <a:r>
              <a:rPr lang="en-US" altLang="es-EC" sz="1200" b="1" i="1" dirty="0" smtClean="0">
                <a:latin typeface="Calibri Light" panose="020F0302020204030204" pitchFamily="34" charset="0"/>
                <a:cs typeface="Times New Roman" panose="02020603050405020304" pitchFamily="18" charset="0"/>
              </a:rPr>
              <a:t>de </a:t>
            </a:r>
            <a:r>
              <a:rPr lang="en-US" altLang="es-EC" sz="1200" b="1" i="1" dirty="0" err="1" smtClean="0">
                <a:latin typeface="Calibri Light" panose="020F0302020204030204" pitchFamily="34" charset="0"/>
                <a:cs typeface="Times New Roman" panose="02020603050405020304" pitchFamily="18" charset="0"/>
              </a:rPr>
              <a:t>junio</a:t>
            </a:r>
            <a:r>
              <a:rPr lang="en-US" altLang="es-EC" sz="1200" b="1" i="1" dirty="0" smtClean="0">
                <a:latin typeface="Calibri Light" panose="020F0302020204030204" pitchFamily="34" charset="0"/>
                <a:cs typeface="Times New Roman" panose="02020603050405020304" pitchFamily="18" charset="0"/>
              </a:rPr>
              <a:t> </a:t>
            </a:r>
            <a:r>
              <a:rPr lang="en-US" altLang="es-EC" sz="1200" b="1" i="1" dirty="0" smtClean="0">
                <a:latin typeface="Calibri Light" panose="020F0302020204030204" pitchFamily="34" charset="0"/>
                <a:cs typeface="Times New Roman" panose="02020603050405020304" pitchFamily="18" charset="0"/>
              </a:rPr>
              <a:t>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611555"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(abril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670012" y="2738438"/>
            <a:ext cx="8099139" cy="910071"/>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391703" y="706098"/>
            <a:ext cx="5553451" cy="3735273"/>
          </a:xfrm>
          <a:prstGeom prst="rect">
            <a:avLst/>
          </a:prstGeom>
        </p:spPr>
      </p:pic>
      <p:pic>
        <p:nvPicPr>
          <p:cNvPr id="3" name="Imagen 2"/>
          <p:cNvPicPr>
            <a:picLocks noChangeAspect="1"/>
          </p:cNvPicPr>
          <p:nvPr/>
        </p:nvPicPr>
        <p:blipFill>
          <a:blip r:embed="rId3"/>
          <a:stretch>
            <a:fillRect/>
          </a:stretch>
        </p:blipFill>
        <p:spPr>
          <a:xfrm>
            <a:off x="6078705" y="706098"/>
            <a:ext cx="5845817" cy="3735273"/>
          </a:xfrm>
          <a:prstGeom prst="rect">
            <a:avLst/>
          </a:prstGeom>
        </p:spPr>
      </p:pic>
      <p:pic>
        <p:nvPicPr>
          <p:cNvPr id="5" name="Imagen 4"/>
          <p:cNvPicPr>
            <a:picLocks noChangeAspect="1"/>
          </p:cNvPicPr>
          <p:nvPr/>
        </p:nvPicPr>
        <p:blipFill>
          <a:blip r:embed="rId4"/>
          <a:stretch>
            <a:fillRect/>
          </a:stretch>
        </p:blipFill>
        <p:spPr>
          <a:xfrm>
            <a:off x="391702" y="4441371"/>
            <a:ext cx="5553451" cy="1933534"/>
          </a:xfrm>
          <a:prstGeom prst="rect">
            <a:avLst/>
          </a:prstGeom>
        </p:spPr>
      </p:pic>
      <p:pic>
        <p:nvPicPr>
          <p:cNvPr id="9" name="Imagen 8"/>
          <p:cNvPicPr>
            <a:picLocks noChangeAspect="1"/>
          </p:cNvPicPr>
          <p:nvPr/>
        </p:nvPicPr>
        <p:blipFill>
          <a:blip r:embed="rId5"/>
          <a:stretch>
            <a:fillRect/>
          </a:stretch>
        </p:blipFill>
        <p:spPr>
          <a:xfrm>
            <a:off x="6078705" y="4523186"/>
            <a:ext cx="5553451" cy="133860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JUNIO</a:t>
            </a:r>
            <a:r>
              <a:rPr lang="es-ES" sz="2800" dirty="0" smtClean="0">
                <a:solidFill>
                  <a:srgbClr val="32266B"/>
                </a:solidFill>
                <a:latin typeface="Arial"/>
                <a:ea typeface="Arial"/>
                <a:cs typeface="Arial"/>
              </a:rPr>
              <a:t> </a:t>
            </a:r>
            <a:r>
              <a:rPr lang="es-ES" sz="2800" dirty="0" smtClean="0">
                <a:solidFill>
                  <a:srgbClr val="32266B"/>
                </a:solidFill>
                <a:latin typeface="Arial"/>
                <a:ea typeface="Arial"/>
                <a:cs typeface="Arial"/>
              </a:rPr>
              <a:t>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278348"/>
            <a:ext cx="8751909" cy="2001984"/>
          </a:xfrm>
          <a:prstGeom prst="rect">
            <a:avLst/>
          </a:prstGeom>
        </p:spPr>
      </p:pic>
      <p:pic>
        <p:nvPicPr>
          <p:cNvPr id="6" name="Imagen 5"/>
          <p:cNvPicPr>
            <a:picLocks noChangeAspect="1"/>
          </p:cNvPicPr>
          <p:nvPr/>
        </p:nvPicPr>
        <p:blipFill>
          <a:blip r:embed="rId3"/>
          <a:stretch>
            <a:fillRect/>
          </a:stretch>
        </p:blipFill>
        <p:spPr>
          <a:xfrm>
            <a:off x="1726369" y="3317656"/>
            <a:ext cx="8751909" cy="1786190"/>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junio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862459" y="3143638"/>
            <a:ext cx="4167968" cy="150930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694967" y="992662"/>
            <a:ext cx="10809677" cy="4622457"/>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648315" y="992662"/>
            <a:ext cx="11266877" cy="5100228"/>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903040" y="992662"/>
            <a:ext cx="10247042" cy="2049118"/>
          </a:xfrm>
          <a:prstGeom prst="rect">
            <a:avLst/>
          </a:prstGeom>
        </p:spPr>
      </p:pic>
      <p:pic>
        <p:nvPicPr>
          <p:cNvPr id="7" name="Imagen 6"/>
          <p:cNvPicPr>
            <a:picLocks noChangeAspect="1"/>
          </p:cNvPicPr>
          <p:nvPr/>
        </p:nvPicPr>
        <p:blipFill>
          <a:blip r:embed="rId4"/>
          <a:stretch>
            <a:fillRect/>
          </a:stretch>
        </p:blipFill>
        <p:spPr>
          <a:xfrm>
            <a:off x="903040" y="3901823"/>
            <a:ext cx="10247042" cy="1911147"/>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junio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6978416" y="3225436"/>
            <a:ext cx="4252145" cy="1483467"/>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848607"/>
            <a:ext cx="10903987" cy="4917711"/>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441100" y="845454"/>
            <a:ext cx="11194173" cy="5331411"/>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029955" y="1246335"/>
            <a:ext cx="9816901" cy="1655467"/>
          </a:xfrm>
          <a:prstGeom prst="rect">
            <a:avLst/>
          </a:prstGeom>
        </p:spPr>
      </p:pic>
      <p:pic>
        <p:nvPicPr>
          <p:cNvPr id="8" name="Imagen 7"/>
          <p:cNvPicPr>
            <a:picLocks noChangeAspect="1"/>
          </p:cNvPicPr>
          <p:nvPr/>
        </p:nvPicPr>
        <p:blipFill>
          <a:blip r:embed="rId3"/>
          <a:stretch>
            <a:fillRect/>
          </a:stretch>
        </p:blipFill>
        <p:spPr>
          <a:xfrm>
            <a:off x="1029955" y="4003443"/>
            <a:ext cx="9816901" cy="151966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junio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173496" y="3003677"/>
            <a:ext cx="4087763" cy="1614976"/>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616489" y="951062"/>
            <a:ext cx="11009454" cy="4777934"/>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56448" y="867746"/>
            <a:ext cx="10822842" cy="5313185"/>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38200" y="1237733"/>
            <a:ext cx="10597351" cy="1778334"/>
          </a:xfrm>
          <a:prstGeom prst="rect">
            <a:avLst/>
          </a:prstGeom>
        </p:spPr>
      </p:pic>
      <p:pic>
        <p:nvPicPr>
          <p:cNvPr id="8" name="Imagen 7"/>
          <p:cNvPicPr>
            <a:picLocks noChangeAspect="1"/>
          </p:cNvPicPr>
          <p:nvPr/>
        </p:nvPicPr>
        <p:blipFill>
          <a:blip r:embed="rId3"/>
          <a:stretch>
            <a:fillRect/>
          </a:stretch>
        </p:blipFill>
        <p:spPr>
          <a:xfrm>
            <a:off x="838199" y="3888152"/>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894113" y="1248636"/>
            <a:ext cx="6202117" cy="584775"/>
          </a:xfrm>
          <a:prstGeom prst="rect">
            <a:avLst/>
          </a:prstGeom>
          <a:noFill/>
        </p:spPr>
        <p:txBody>
          <a:bodyPr wrap="square">
            <a:spAutoFit/>
          </a:bodyPr>
          <a:lstStyle/>
          <a:p>
            <a:pPr>
              <a:defRPr/>
            </a:pPr>
            <a:endParaRPr lang="es-EC" altLang="es-EC" sz="1200" b="1" i="1" dirty="0">
              <a:latin typeface="Calibri Light" panose="020F0302020204030204" pitchFamily="34" charset="0"/>
              <a:cs typeface="Times New Roman" panose="02020603050405020304" pitchFamily="18" charset="0"/>
            </a:endParaRPr>
          </a:p>
          <a:p>
            <a:pPr>
              <a:defRPr/>
            </a:pPr>
            <a:r>
              <a:rPr lang="es-EC" altLang="es-EC" sz="2000" b="1" i="1" dirty="0" smtClean="0">
                <a:latin typeface="Calibri Light" panose="020F0302020204030204" pitchFamily="34" charset="0"/>
                <a:cs typeface="Times New Roman" panose="02020603050405020304" pitchFamily="18" charset="0"/>
              </a:rPr>
              <a:t>Corte </a:t>
            </a:r>
            <a:r>
              <a:rPr lang="es-EC" altLang="es-EC" sz="2000" b="1" i="1" dirty="0">
                <a:latin typeface="Calibri Light" panose="020F0302020204030204" pitchFamily="34" charset="0"/>
                <a:cs typeface="Times New Roman" panose="02020603050405020304" pitchFamily="18" charset="0"/>
              </a:rPr>
              <a:t>a </a:t>
            </a:r>
            <a:r>
              <a:rPr lang="es-EC" altLang="es-EC" sz="2000" b="1" i="1" dirty="0" smtClean="0">
                <a:latin typeface="Calibri Light" panose="020F0302020204030204" pitchFamily="34" charset="0"/>
                <a:cs typeface="Times New Roman" panose="02020603050405020304" pitchFamily="18" charset="0"/>
              </a:rPr>
              <a:t>junio</a:t>
            </a:r>
            <a:r>
              <a:rPr lang="es-EC" altLang="es-EC" sz="2000" b="1" i="1" dirty="0" smtClean="0">
                <a:latin typeface="Calibri Light" panose="020F0302020204030204" pitchFamily="34" charset="0"/>
                <a:cs typeface="Times New Roman" panose="02020603050405020304" pitchFamily="18" charset="0"/>
              </a:rPr>
              <a:t> </a:t>
            </a:r>
            <a:r>
              <a:rPr lang="es-EC" altLang="es-EC" sz="2000" b="1" i="1" dirty="0" smtClean="0">
                <a:latin typeface="Calibri Light" panose="020F0302020204030204" pitchFamily="34" charset="0"/>
                <a:cs typeface="Times New Roman" panose="02020603050405020304" pitchFamily="18" charset="0"/>
              </a:rPr>
              <a:t>2024</a:t>
            </a:r>
            <a:endParaRPr lang="es-EC" altLang="es-EC" sz="2000" b="1" i="1" dirty="0">
              <a:latin typeface="Calibri Light" panose="020F03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1968758" y="2006448"/>
            <a:ext cx="8864082" cy="3050745"/>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junio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146945" y="3074072"/>
            <a:ext cx="4411798" cy="1427561"/>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927100"/>
            <a:ext cx="11126139" cy="4670041"/>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927100"/>
            <a:ext cx="11070155" cy="5192734"/>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168205"/>
            <a:ext cx="9983593" cy="1985542"/>
          </a:xfrm>
          <a:prstGeom prst="rect">
            <a:avLst/>
          </a:prstGeom>
        </p:spPr>
      </p:pic>
      <p:pic>
        <p:nvPicPr>
          <p:cNvPr id="8" name="Imagen 7"/>
          <p:cNvPicPr>
            <a:picLocks noChangeAspect="1"/>
          </p:cNvPicPr>
          <p:nvPr/>
        </p:nvPicPr>
        <p:blipFill>
          <a:blip r:embed="rId3"/>
          <a:stretch>
            <a:fillRect/>
          </a:stretch>
        </p:blipFill>
        <p:spPr>
          <a:xfrm>
            <a:off x="998538" y="3863327"/>
            <a:ext cx="9983593" cy="1819015"/>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junio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26533" y="3746598"/>
            <a:ext cx="4204871" cy="1450602"/>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697818" y="1139052"/>
            <a:ext cx="10881472" cy="4384670"/>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518465" y="992543"/>
            <a:ext cx="11247437" cy="4997710"/>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74535" y="1152028"/>
            <a:ext cx="10479264" cy="1880421"/>
          </a:xfrm>
          <a:prstGeom prst="rect">
            <a:avLst/>
          </a:prstGeom>
        </p:spPr>
      </p:pic>
      <p:pic>
        <p:nvPicPr>
          <p:cNvPr id="8" name="Imagen 7"/>
          <p:cNvPicPr>
            <a:picLocks noChangeAspect="1"/>
          </p:cNvPicPr>
          <p:nvPr/>
        </p:nvPicPr>
        <p:blipFill>
          <a:blip r:embed="rId3"/>
          <a:stretch>
            <a:fillRect/>
          </a:stretch>
        </p:blipFill>
        <p:spPr>
          <a:xfrm>
            <a:off x="874535" y="3947076"/>
            <a:ext cx="10479264" cy="1809912"/>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junio</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349838" y="3517585"/>
            <a:ext cx="4317160" cy="1343664"/>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513647" y="1038261"/>
            <a:ext cx="11121626" cy="4653411"/>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927100"/>
            <a:ext cx="10958188" cy="4801896"/>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3565" y="1303536"/>
            <a:ext cx="10560234" cy="1718399"/>
          </a:xfrm>
          <a:prstGeom prst="rect">
            <a:avLst/>
          </a:prstGeom>
        </p:spPr>
      </p:pic>
      <p:pic>
        <p:nvPicPr>
          <p:cNvPr id="8" name="Imagen 7"/>
          <p:cNvPicPr>
            <a:picLocks noChangeAspect="1"/>
          </p:cNvPicPr>
          <p:nvPr/>
        </p:nvPicPr>
        <p:blipFill>
          <a:blip r:embed="rId3"/>
          <a:stretch>
            <a:fillRect/>
          </a:stretch>
        </p:blipFill>
        <p:spPr>
          <a:xfrm>
            <a:off x="799430" y="3831614"/>
            <a:ext cx="10554369" cy="1813408"/>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30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junio </a:t>
            </a:r>
            <a:r>
              <a:rPr lang="es-ES" sz="2800" dirty="0" smtClean="0">
                <a:solidFill>
                  <a:srgbClr val="32266B"/>
                </a:solidFill>
                <a:latin typeface="Arial"/>
                <a:ea typeface="Arial"/>
                <a:cs typeface="Arial"/>
              </a:rPr>
              <a:t>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473034" y="693206"/>
            <a:ext cx="11348851" cy="5071989"/>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687639" y="1085547"/>
            <a:ext cx="10900981" cy="2488077"/>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0" y="858416"/>
            <a:ext cx="12192000" cy="5985552"/>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42528" y="1595038"/>
            <a:ext cx="10808770" cy="2435786"/>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246221"/>
          </a:xfrm>
          <a:prstGeom prst="rect">
            <a:avLst/>
          </a:prstGeom>
          <a:noFill/>
        </p:spPr>
        <p:txBody>
          <a:bodyPr wrap="square" rtlCol="0">
            <a:spAutoFit/>
          </a:bodyPr>
          <a:lstStyle/>
          <a:p>
            <a:r>
              <a:rPr lang="es-ES" sz="1000" b="1" dirty="0"/>
              <a:t> Nota: Al saldo del </a:t>
            </a:r>
            <a:r>
              <a:rPr lang="es-ES" sz="1000" b="1" dirty="0" smtClean="0"/>
              <a:t>30 </a:t>
            </a:r>
            <a:r>
              <a:rPr lang="es-ES" sz="1000" b="1" dirty="0"/>
              <a:t>de </a:t>
            </a:r>
            <a:r>
              <a:rPr lang="es-ES" sz="1000" b="1" dirty="0" smtClean="0"/>
              <a:t>junio </a:t>
            </a:r>
            <a:r>
              <a:rPr lang="es-ES" sz="1000" b="1" dirty="0" smtClean="0"/>
              <a:t>de </a:t>
            </a:r>
            <a:r>
              <a:rPr lang="es-ES" sz="1000" b="1" dirty="0"/>
              <a:t>Tenedores de Bonos y Pagares Privados se debe restar USD </a:t>
            </a:r>
            <a:r>
              <a:rPr lang="es-ES" sz="1000" b="1" dirty="0" smtClean="0"/>
              <a:t>410.673.688,58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640297" y="773122"/>
            <a:ext cx="10901670" cy="3994821"/>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528330" y="705419"/>
            <a:ext cx="11293556" cy="5070230"/>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808869" y="600739"/>
            <a:ext cx="10546486" cy="5109596"/>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641235" y="1046844"/>
            <a:ext cx="8678423" cy="3105279"/>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junio</a:t>
            </a:r>
            <a:r>
              <a:rPr lang="es-EC" altLang="es-EC" sz="1200" b="1" dirty="0" smtClean="0">
                <a:latin typeface="Calibri Light" panose="020F0302020204030204" pitchFamily="34" charset="0"/>
                <a:cs typeface="Times New Roman" panose="02020603050405020304" pitchFamily="18" charset="0"/>
              </a:rPr>
              <a:t> </a:t>
            </a:r>
            <a:r>
              <a:rPr lang="es-EC" altLang="es-EC" sz="1200" b="1" dirty="0" smtClean="0">
                <a:latin typeface="Calibri Light" panose="020F0302020204030204" pitchFamily="34" charset="0"/>
                <a:cs typeface="Times New Roman" panose="02020603050405020304" pitchFamily="18" charset="0"/>
              </a:rPr>
              <a:t>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TotalTime>
  <Words>1573</Words>
  <Application>Microsoft Office PowerPoint</Application>
  <PresentationFormat>Panorámica</PresentationFormat>
  <Paragraphs>233</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93</cp:revision>
  <dcterms:created xsi:type="dcterms:W3CDTF">2021-05-27T23:45:58Z</dcterms:created>
  <dcterms:modified xsi:type="dcterms:W3CDTF">2024-08-29T21:55:10Z</dcterms:modified>
</cp:coreProperties>
</file>